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y="6858000" cx="9144000"/>
  <p:notesSz cx="6858000" cy="9144000"/>
  <p:embeddedFontLst>
    <p:embeddedFont>
      <p:font typeface="Varela Round"/>
      <p:regular r:id="rId42"/>
    </p:embeddedFont>
    <p:embeddedFont>
      <p:font typeface="Shadows Into Light"/>
      <p:regular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20" Type="http://schemas.openxmlformats.org/officeDocument/2006/relationships/slide" Target="slides/slide16.xml"/><Relationship Id="rId42" Type="http://schemas.openxmlformats.org/officeDocument/2006/relationships/font" Target="fonts/VarelaRound-regular.fntdata"/><Relationship Id="rId41" Type="http://schemas.openxmlformats.org/officeDocument/2006/relationships/slide" Target="slides/slide37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43" Type="http://schemas.openxmlformats.org/officeDocument/2006/relationships/font" Target="fonts/ShadowsIntoLight-regular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slide" Target="slides/slide35.xml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5f391192_0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43ec833b4e_2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43ec833b4e_2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ed75ccf_0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ed75ccf_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43ec833b4e_2_8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43ec833b4e_2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5f391192_0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5f391192_0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43ec833b4e_2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43ec833b4e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43ec833b4e_2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43ec833b4e_2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3ec833b4e_2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3ec833b4e_2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3ec833b4e_2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3ec833b4e_2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3ec833b4e_2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3ec833b4e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43ec833b4e_2_7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43ec833b4e_2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606f1c2d_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606f1c2d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3ec833b4e_2_1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43ec833b4e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5ed75ccf_0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5ed75ccf_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43cf4b67a2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43cf4b67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445af1bf0d_0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445af1bf0d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445af1bf0d_0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445af1bf0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445af1bf0d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445af1bf0d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3f4ee797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3f4ee797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43f4ee7976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43f4ee797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445af1bf0d_0_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445af1bf0d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45af1bf0d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45af1bf0d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5f391192_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5f391192_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45af1bf0d_0_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45af1bf0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45af1bf0d_0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45af1bf0d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445af1bf0d_0_7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445af1bf0d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445af1bf0d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445af1bf0d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5ed75ccf_0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5ed75ccf_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ed75ccf_0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5ed75ccf_010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5ed75ccf_0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5ed75ccf_013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5ed75ccf_0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f391192_0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f391192_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45fb222e4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45fb222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5f391192_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5f391192_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43ec833b4e_2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43ec833b4e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3ec833b4e_2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3ec833b4e_2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yellow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/>
        </p:txBody>
      </p:sp>
      <p:sp>
        <p:nvSpPr>
          <p:cNvPr id="44" name="Google Shape;44;p11"/>
          <p:cNvSpPr/>
          <p:nvPr/>
        </p:nvSpPr>
        <p:spPr>
          <a:xfrm>
            <a:off x="3120675" y="1533250"/>
            <a:ext cx="3060325" cy="15325"/>
          </a:xfrm>
          <a:custGeom>
            <a:rect b="b" l="l" r="r" t="t"/>
            <a:pathLst>
              <a:path extrusionOk="0" h="613" w="122413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" name="Google Shape;45;p11"/>
          <p:cNvSpPr/>
          <p:nvPr/>
        </p:nvSpPr>
        <p:spPr>
          <a:xfrm>
            <a:off x="3068250" y="1577725"/>
            <a:ext cx="3226850" cy="15875"/>
          </a:xfrm>
          <a:custGeom>
            <a:rect b="b" l="l" r="r" t="t"/>
            <a:pathLst>
              <a:path extrusionOk="0" h="635" w="129074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980400" y="5494075"/>
            <a:ext cx="7183200" cy="692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Clr>
                <a:srgbClr val="979CB8"/>
              </a:buClr>
              <a:buSzPts val="1600"/>
              <a:buNone/>
              <a:defRPr sz="1600">
                <a:solidFill>
                  <a:srgbClr val="979CB8"/>
                </a:solidFill>
              </a:defRPr>
            </a:lvl1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yellow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green">
  <p:cSld name="BLANK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magenta">
  <p:cSld name="BLANK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blue">
  <p:cSld name="BLANK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green">
  <p:cSld name="TITLE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3"/>
          <p:cNvSpPr txBox="1"/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magenta">
  <p:cSld name="TITLE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4"/>
          <p:cNvSpPr txBox="1"/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blue">
  <p:cSld name="TITLE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"/>
          <p:cNvSpPr txBox="1"/>
          <p:nvPr>
            <p:ph type="ctrTitle"/>
          </p:nvPr>
        </p:nvSpPr>
        <p:spPr>
          <a:xfrm>
            <a:off x="1650450" y="1830110"/>
            <a:ext cx="58431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8" name="Google Shape;18;p6"/>
          <p:cNvSpPr txBox="1"/>
          <p:nvPr>
            <p:ph idx="1" type="subTitle"/>
          </p:nvPr>
        </p:nvSpPr>
        <p:spPr>
          <a:xfrm>
            <a:off x="1650450" y="3505725"/>
            <a:ext cx="58431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2400"/>
              <a:buNone/>
              <a:defRPr>
                <a:solidFill>
                  <a:srgbClr val="979CB8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 sz="3000">
                <a:solidFill>
                  <a:srgbClr val="979CB8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7"/>
          <p:cNvSpPr txBox="1"/>
          <p:nvPr>
            <p:ph idx="1" type="body"/>
          </p:nvPr>
        </p:nvSpPr>
        <p:spPr>
          <a:xfrm>
            <a:off x="1404600" y="2882400"/>
            <a:ext cx="6334800" cy="1093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SzPts val="3000"/>
              <a:buFont typeface="Shadows Into Light"/>
              <a:buChar char="▧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●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○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indent="-419100" lvl="8" marL="4114800" algn="ctr">
              <a:spcBef>
                <a:spcPts val="0"/>
              </a:spcBef>
              <a:spcAft>
                <a:spcPts val="0"/>
              </a:spcAft>
              <a:buSzPts val="3000"/>
              <a:buFont typeface="Shadows Into Light"/>
              <a:buChar char="■"/>
              <a:defRPr sz="3000"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/>
        </p:txBody>
      </p:sp>
      <p:sp>
        <p:nvSpPr>
          <p:cNvPr id="21" name="Google Shape;21;p7"/>
          <p:cNvSpPr txBox="1"/>
          <p:nvPr/>
        </p:nvSpPr>
        <p:spPr>
          <a:xfrm>
            <a:off x="3593400" y="1651425"/>
            <a:ext cx="1957200" cy="8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979CB8"/>
                </a:solidFill>
                <a:latin typeface="Varela Round"/>
                <a:ea typeface="Varela Round"/>
                <a:cs typeface="Varela Round"/>
                <a:sym typeface="Varela Round"/>
              </a:rPr>
              <a:t>“</a:t>
            </a:r>
            <a:endParaRPr sz="9600">
              <a:solidFill>
                <a:srgbClr val="979CB8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2" name="Google Shape;22;p7"/>
          <p:cNvSpPr/>
          <p:nvPr/>
        </p:nvSpPr>
        <p:spPr>
          <a:xfrm>
            <a:off x="3950607" y="1571221"/>
            <a:ext cx="1308410" cy="1159079"/>
          </a:xfrm>
          <a:custGeom>
            <a:rect b="b" l="l" r="r" t="t"/>
            <a:pathLst>
              <a:path extrusionOk="0" h="52447" w="59251">
                <a:moveTo>
                  <a:pt x="31417" y="954"/>
                </a:moveTo>
                <a:cubicBezTo>
                  <a:pt x="25372" y="537"/>
                  <a:pt x="17283" y="-1744"/>
                  <a:pt x="13340" y="2856"/>
                </a:cubicBezTo>
                <a:cubicBezTo>
                  <a:pt x="3771" y="14019"/>
                  <a:pt x="374" y="37628"/>
                  <a:pt x="11755" y="46938"/>
                </a:cubicBezTo>
                <a:cubicBezTo>
                  <a:pt x="19208" y="53034"/>
                  <a:pt x="30839" y="53180"/>
                  <a:pt x="40297" y="51378"/>
                </a:cubicBezTo>
                <a:cubicBezTo>
                  <a:pt x="46481" y="50200"/>
                  <a:pt x="49934" y="42779"/>
                  <a:pt x="52665" y="37107"/>
                </a:cubicBezTo>
                <a:cubicBezTo>
                  <a:pt x="55247" y="31745"/>
                  <a:pt x="60979" y="25793"/>
                  <a:pt x="58690" y="20299"/>
                </a:cubicBezTo>
                <a:cubicBezTo>
                  <a:pt x="57279" y="16912"/>
                  <a:pt x="53473" y="15077"/>
                  <a:pt x="50445" y="13005"/>
                </a:cubicBezTo>
                <a:cubicBezTo>
                  <a:pt x="41918" y="7171"/>
                  <a:pt x="31006" y="-916"/>
                  <a:pt x="21269" y="2539"/>
                </a:cubicBezTo>
                <a:cubicBezTo>
                  <a:pt x="13737" y="5212"/>
                  <a:pt x="5208" y="9706"/>
                  <a:pt x="2241" y="17127"/>
                </a:cubicBezTo>
                <a:cubicBezTo>
                  <a:pt x="-1025" y="25295"/>
                  <a:pt x="-738" y="36131"/>
                  <a:pt x="4144" y="43449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" name="Google Shape;23;p7"/>
          <p:cNvSpPr/>
          <p:nvPr/>
        </p:nvSpPr>
        <p:spPr>
          <a:xfrm>
            <a:off x="3874668" y="1485125"/>
            <a:ext cx="1394664" cy="1302552"/>
          </a:xfrm>
          <a:custGeom>
            <a:rect b="b" l="l" r="r" t="t"/>
            <a:pathLst>
              <a:path extrusionOk="0" h="58939" w="63157">
                <a:moveTo>
                  <a:pt x="20826" y="0"/>
                </a:moveTo>
                <a:cubicBezTo>
                  <a:pt x="13566" y="0"/>
                  <a:pt x="6296" y="7516"/>
                  <a:pt x="4652" y="14588"/>
                </a:cubicBezTo>
                <a:cubicBezTo>
                  <a:pt x="2364" y="24428"/>
                  <a:pt x="5707" y="35897"/>
                  <a:pt x="11629" y="44082"/>
                </a:cubicBezTo>
                <a:cubicBezTo>
                  <a:pt x="17782" y="52587"/>
                  <a:pt x="29173" y="60332"/>
                  <a:pt x="39537" y="58670"/>
                </a:cubicBezTo>
                <a:cubicBezTo>
                  <a:pt x="49203" y="57120"/>
                  <a:pt x="49748" y="56659"/>
                  <a:pt x="57296" y="50424"/>
                </a:cubicBezTo>
                <a:cubicBezTo>
                  <a:pt x="62556" y="46079"/>
                  <a:pt x="64679" y="36600"/>
                  <a:pt x="61736" y="30445"/>
                </a:cubicBezTo>
                <a:cubicBezTo>
                  <a:pt x="58298" y="23257"/>
                  <a:pt x="56273" y="24644"/>
                  <a:pt x="50954" y="18711"/>
                </a:cubicBezTo>
                <a:cubicBezTo>
                  <a:pt x="47260" y="14591"/>
                  <a:pt x="44103" y="9185"/>
                  <a:pt x="38903" y="7294"/>
                </a:cubicBezTo>
                <a:cubicBezTo>
                  <a:pt x="33439" y="5307"/>
                  <a:pt x="26891" y="5218"/>
                  <a:pt x="21460" y="7294"/>
                </a:cubicBezTo>
                <a:cubicBezTo>
                  <a:pt x="9149" y="12001"/>
                  <a:pt x="-3826" y="29029"/>
                  <a:pt x="1164" y="41228"/>
                </a:cubicBezTo>
                <a:cubicBezTo>
                  <a:pt x="8128" y="58254"/>
                  <a:pt x="49341" y="57602"/>
                  <a:pt x="56345" y="40593"/>
                </a:cubicBezTo>
                <a:cubicBezTo>
                  <a:pt x="58882" y="34432"/>
                  <a:pt x="60567" y="26229"/>
                  <a:pt x="56979" y="20614"/>
                </a:cubicBezTo>
                <a:cubicBezTo>
                  <a:pt x="53070" y="14496"/>
                  <a:pt x="47109" y="9628"/>
                  <a:pt x="40806" y="6026"/>
                </a:cubicBezTo>
                <a:cubicBezTo>
                  <a:pt x="32309" y="1170"/>
                  <a:pt x="17818" y="3588"/>
                  <a:pt x="11946" y="11417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/>
        </p:txBody>
      </p:sp>
      <p:sp>
        <p:nvSpPr>
          <p:cNvPr id="26" name="Google Shape;26;p8"/>
          <p:cNvSpPr txBox="1"/>
          <p:nvPr>
            <p:ph idx="1" type="body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▧"/>
              <a:defRPr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27" name="Google Shape;27;p8"/>
          <p:cNvSpPr/>
          <p:nvPr/>
        </p:nvSpPr>
        <p:spPr>
          <a:xfrm>
            <a:off x="3120675" y="1533250"/>
            <a:ext cx="3060325" cy="15325"/>
          </a:xfrm>
          <a:custGeom>
            <a:rect b="b" l="l" r="r" t="t"/>
            <a:pathLst>
              <a:path extrusionOk="0" h="613" w="122413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" name="Google Shape;28;p8"/>
          <p:cNvSpPr/>
          <p:nvPr/>
        </p:nvSpPr>
        <p:spPr>
          <a:xfrm>
            <a:off x="3068250" y="1577725"/>
            <a:ext cx="3226850" cy="15875"/>
          </a:xfrm>
          <a:custGeom>
            <a:rect b="b" l="l" r="r" t="t"/>
            <a:pathLst>
              <a:path extrusionOk="0" h="635" w="129074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/>
          <p:nvPr>
            <p:ph idx="1" type="body"/>
          </p:nvPr>
        </p:nvSpPr>
        <p:spPr>
          <a:xfrm>
            <a:off x="1109975" y="1831450"/>
            <a:ext cx="326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1" name="Google Shape;31;p9"/>
          <p:cNvSpPr txBox="1"/>
          <p:nvPr>
            <p:ph idx="2" type="body"/>
          </p:nvPr>
        </p:nvSpPr>
        <p:spPr>
          <a:xfrm>
            <a:off x="4915550" y="1831450"/>
            <a:ext cx="3155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▧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32" name="Google Shape;32;p9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/>
        </p:txBody>
      </p:sp>
      <p:sp>
        <p:nvSpPr>
          <p:cNvPr id="33" name="Google Shape;33;p9"/>
          <p:cNvSpPr/>
          <p:nvPr/>
        </p:nvSpPr>
        <p:spPr>
          <a:xfrm>
            <a:off x="3120675" y="1533250"/>
            <a:ext cx="3060325" cy="15325"/>
          </a:xfrm>
          <a:custGeom>
            <a:rect b="b" l="l" r="r" t="t"/>
            <a:pathLst>
              <a:path extrusionOk="0" h="613" w="122413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" name="Google Shape;34;p9"/>
          <p:cNvSpPr/>
          <p:nvPr/>
        </p:nvSpPr>
        <p:spPr>
          <a:xfrm>
            <a:off x="3068250" y="1577725"/>
            <a:ext cx="3226850" cy="15875"/>
          </a:xfrm>
          <a:custGeom>
            <a:rect b="b" l="l" r="r" t="t"/>
            <a:pathLst>
              <a:path extrusionOk="0" h="635" w="129074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1014825" y="1902800"/>
            <a:ext cx="2297400" cy="409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7" name="Google Shape;37;p10"/>
          <p:cNvSpPr txBox="1"/>
          <p:nvPr>
            <p:ph idx="2" type="body"/>
          </p:nvPr>
        </p:nvSpPr>
        <p:spPr>
          <a:xfrm>
            <a:off x="3429925" y="1902800"/>
            <a:ext cx="2297400" cy="409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8" name="Google Shape;38;p10"/>
          <p:cNvSpPr txBox="1"/>
          <p:nvPr>
            <p:ph idx="3" type="body"/>
          </p:nvPr>
        </p:nvSpPr>
        <p:spPr>
          <a:xfrm>
            <a:off x="5845025" y="1902800"/>
            <a:ext cx="2297400" cy="4091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▧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9" name="Google Shape;39;p10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79CB8"/>
              </a:buClr>
              <a:buSzPts val="3000"/>
              <a:buNone/>
              <a:defRPr>
                <a:solidFill>
                  <a:srgbClr val="979CB8"/>
                </a:solidFill>
              </a:defRPr>
            </a:lvl9pPr>
          </a:lstStyle>
          <a:p/>
        </p:txBody>
      </p:sp>
      <p:sp>
        <p:nvSpPr>
          <p:cNvPr id="40" name="Google Shape;40;p10"/>
          <p:cNvSpPr/>
          <p:nvPr/>
        </p:nvSpPr>
        <p:spPr>
          <a:xfrm>
            <a:off x="3120675" y="1533250"/>
            <a:ext cx="3060325" cy="15325"/>
          </a:xfrm>
          <a:custGeom>
            <a:rect b="b" l="l" r="r" t="t"/>
            <a:pathLst>
              <a:path extrusionOk="0" h="613" w="122413">
                <a:moveTo>
                  <a:pt x="0" y="317"/>
                </a:moveTo>
                <a:cubicBezTo>
                  <a:pt x="40797" y="1117"/>
                  <a:pt x="81609" y="0"/>
                  <a:pt x="122413" y="0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" name="Google Shape;41;p10"/>
          <p:cNvSpPr/>
          <p:nvPr/>
        </p:nvSpPr>
        <p:spPr>
          <a:xfrm>
            <a:off x="3068250" y="1577725"/>
            <a:ext cx="3226850" cy="15875"/>
          </a:xfrm>
          <a:custGeom>
            <a:rect b="b" l="l" r="r" t="t"/>
            <a:pathLst>
              <a:path extrusionOk="0" h="635" w="129074">
                <a:moveTo>
                  <a:pt x="0" y="0"/>
                </a:moveTo>
                <a:cubicBezTo>
                  <a:pt x="43025" y="0"/>
                  <a:pt x="86049" y="635"/>
                  <a:pt x="129074" y="635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24550" y="689775"/>
            <a:ext cx="7547700" cy="91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3000"/>
              <a:buFont typeface="Shadows Into Light"/>
              <a:buNone/>
              <a:defRPr sz="3000">
                <a:solidFill>
                  <a:srgbClr val="505670"/>
                </a:solidFill>
                <a:latin typeface="Shadows Into Light"/>
                <a:ea typeface="Shadows Into Light"/>
                <a:cs typeface="Shadows Into Light"/>
                <a:sym typeface="Shadows Into Ligh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▧"/>
              <a:defRPr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○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000"/>
              <a:buFont typeface="Varela Round"/>
              <a:buChar char="■"/>
              <a:defRPr sz="20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●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○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1600"/>
              <a:buFont typeface="Varela Round"/>
              <a:buChar char="■"/>
              <a:defRPr sz="16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13.jpg"/><Relationship Id="rId5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4.png"/><Relationship Id="rId4" Type="http://schemas.openxmlformats.org/officeDocument/2006/relationships/image" Target="../media/image25.png"/><Relationship Id="rId5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hyperlink" Target="http://handdrawngoods.com" TargetMode="External"/><Relationship Id="rId4" Type="http://schemas.openxmlformats.org/officeDocument/2006/relationships/hyperlink" Target="http://www.slidescarnival.com/" TargetMode="External"/><Relationship Id="rId5" Type="http://schemas.openxmlformats.org/officeDocument/2006/relationships/hyperlink" Target="http://unsplash.com/" TargetMode="External"/><Relationship Id="rId6" Type="http://schemas.openxmlformats.org/officeDocument/2006/relationships/hyperlink" Target="http://www.pixeden.com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8"/>
          <p:cNvSpPr txBox="1"/>
          <p:nvPr>
            <p:ph type="ctrTitle"/>
          </p:nvPr>
        </p:nvSpPr>
        <p:spPr>
          <a:xfrm>
            <a:off x="1630650" y="2655750"/>
            <a:ext cx="5882700" cy="1546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POVs and Experience Prototypes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Esther Goldstein, </a:t>
            </a:r>
            <a:r>
              <a:rPr lang="en" sz="3000"/>
              <a:t>Ron Tep, and Rachel Jorgensen</a:t>
            </a:r>
            <a:endParaRPr sz="3000"/>
          </a:p>
        </p:txBody>
      </p:sp>
      <p:sp>
        <p:nvSpPr>
          <p:cNvPr id="58" name="Google Shape;58;p18"/>
          <p:cNvSpPr/>
          <p:nvPr/>
        </p:nvSpPr>
        <p:spPr>
          <a:xfrm rot="-4140551">
            <a:off x="2545345" y="1556493"/>
            <a:ext cx="402308" cy="1167266"/>
          </a:xfrm>
          <a:custGeom>
            <a:rect b="b" l="l" r="r" t="t"/>
            <a:pathLst>
              <a:path extrusionOk="0" h="89819" w="30959">
                <a:moveTo>
                  <a:pt x="0" y="0"/>
                </a:moveTo>
                <a:cubicBezTo>
                  <a:pt x="5134" y="6918"/>
                  <a:pt x="29561" y="26535"/>
                  <a:pt x="30804" y="41505"/>
                </a:cubicBezTo>
                <a:cubicBezTo>
                  <a:pt x="32047" y="56475"/>
                  <a:pt x="11349" y="81767"/>
                  <a:pt x="7458" y="89819"/>
                </a:cubicBezTo>
              </a:path>
            </a:pathLst>
          </a:custGeom>
          <a:noFill/>
          <a:ln cap="flat" cmpd="sng" w="9525">
            <a:solidFill>
              <a:srgbClr val="FFFFFF"/>
            </a:solidFill>
            <a:prstDash val="dash"/>
            <a:round/>
            <a:headEnd len="med" w="med" type="none"/>
            <a:tailEnd len="med" w="med" type="stealth"/>
          </a:ln>
        </p:spPr>
      </p:sp>
      <p:sp>
        <p:nvSpPr>
          <p:cNvPr id="59" name="Google Shape;59;p18"/>
          <p:cNvSpPr/>
          <p:nvPr/>
        </p:nvSpPr>
        <p:spPr>
          <a:xfrm>
            <a:off x="2496775" y="4255850"/>
            <a:ext cx="3153375" cy="34500"/>
          </a:xfrm>
          <a:custGeom>
            <a:rect b="b" l="l" r="r" t="t"/>
            <a:pathLst>
              <a:path extrusionOk="0" h="1380" w="126135">
                <a:moveTo>
                  <a:pt x="0" y="973"/>
                </a:moveTo>
                <a:cubicBezTo>
                  <a:pt x="29075" y="973"/>
                  <a:pt x="58158" y="273"/>
                  <a:pt x="87224" y="973"/>
                </a:cubicBezTo>
                <a:cubicBezTo>
                  <a:pt x="100195" y="1285"/>
                  <a:pt x="113312" y="1974"/>
                  <a:pt x="126135" y="0"/>
                </a:cubicBez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" name="Google Shape;60;p18"/>
          <p:cNvSpPr/>
          <p:nvPr/>
        </p:nvSpPr>
        <p:spPr>
          <a:xfrm>
            <a:off x="2423800" y="4303603"/>
            <a:ext cx="3177700" cy="41425"/>
          </a:xfrm>
          <a:custGeom>
            <a:rect b="b" l="l" r="r" t="t"/>
            <a:pathLst>
              <a:path extrusionOk="0" h="1657" w="127108">
                <a:moveTo>
                  <a:pt x="0" y="1657"/>
                </a:moveTo>
                <a:cubicBezTo>
                  <a:pt x="42250" y="-1532"/>
                  <a:pt x="84738" y="1008"/>
                  <a:pt x="127108" y="1008"/>
                </a:cubicBezTo>
              </a:path>
            </a:pathLst>
          </a:cu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61" name="Google Shape;61;p18"/>
          <p:cNvCxnSpPr/>
          <p:nvPr/>
        </p:nvCxnSpPr>
        <p:spPr>
          <a:xfrm flipH="1" rot="10800000">
            <a:off x="3927513" y="2011400"/>
            <a:ext cx="291900" cy="543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ash"/>
            <a:round/>
            <a:headEnd len="med" w="med" type="stealth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7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Met...</a:t>
            </a:r>
            <a:endParaRPr/>
          </a:p>
        </p:txBody>
      </p:sp>
      <p:sp>
        <p:nvSpPr>
          <p:cNvPr id="122" name="Google Shape;122;p27"/>
          <p:cNvSpPr txBox="1"/>
          <p:nvPr>
            <p:ph idx="1" type="body"/>
          </p:nvPr>
        </p:nvSpPr>
        <p:spPr>
          <a:xfrm>
            <a:off x="1027950" y="1918650"/>
            <a:ext cx="5026800" cy="40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Caroline, a shopkeeper at Sweaty Betty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Has to write down her sales goal for the day and manually calculate remainder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▧"/>
            </a:pPr>
            <a:r>
              <a:rPr lang="en">
                <a:solidFill>
                  <a:schemeClr val="dk2"/>
                </a:solidFill>
              </a:rPr>
              <a:t>Thinks voice assistants are for busy people who need it to keep up with their workload</a:t>
            </a:r>
            <a:endParaRPr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7"/>
          <p:cNvPicPr preferRelativeResize="0"/>
          <p:nvPr/>
        </p:nvPicPr>
        <p:blipFill rotWithShape="1">
          <a:blip r:embed="rId3">
            <a:alphaModFix/>
          </a:blip>
          <a:srcRect b="0" l="24485" r="11263" t="0"/>
          <a:stretch/>
        </p:blipFill>
        <p:spPr>
          <a:xfrm>
            <a:off x="6054725" y="2169950"/>
            <a:ext cx="2157076" cy="2518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8"/>
          <p:cNvSpPr txBox="1"/>
          <p:nvPr>
            <p:ph idx="4294967295" type="ctrTitle"/>
          </p:nvPr>
        </p:nvSpPr>
        <p:spPr>
          <a:xfrm>
            <a:off x="685800" y="3025523"/>
            <a:ext cx="77724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EA3A68"/>
                </a:solidFill>
              </a:rPr>
              <a:t>Revised POVs</a:t>
            </a:r>
            <a:endParaRPr b="1" sz="6000">
              <a:solidFill>
                <a:srgbClr val="EA3A68"/>
              </a:solidFill>
            </a:endParaRPr>
          </a:p>
        </p:txBody>
      </p:sp>
      <p:sp>
        <p:nvSpPr>
          <p:cNvPr id="129" name="Google Shape;129;p28"/>
          <p:cNvSpPr txBox="1"/>
          <p:nvPr>
            <p:ph idx="4294967295" type="subTitle"/>
          </p:nvPr>
        </p:nvSpPr>
        <p:spPr>
          <a:xfrm>
            <a:off x="1414500" y="4548750"/>
            <a:ext cx="6315000" cy="104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8"/>
          <p:cNvSpPr/>
          <p:nvPr/>
        </p:nvSpPr>
        <p:spPr>
          <a:xfrm>
            <a:off x="3777525" y="1491575"/>
            <a:ext cx="1734900" cy="1702500"/>
          </a:xfrm>
          <a:prstGeom prst="wedgeEllipseCallout">
            <a:avLst>
              <a:gd fmla="val 463" name="adj1"/>
              <a:gd fmla="val 63799" name="adj2"/>
            </a:avLst>
          </a:prstGeom>
          <a:solidFill>
            <a:srgbClr val="EA3A68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1" name="Google Shape;13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21775" y="1819626"/>
            <a:ext cx="1046400" cy="10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9"/>
          <p:cNvSpPr txBox="1"/>
          <p:nvPr>
            <p:ph idx="4294967295" type="title"/>
          </p:nvPr>
        </p:nvSpPr>
        <p:spPr>
          <a:xfrm>
            <a:off x="1027950" y="689775"/>
            <a:ext cx="7088100" cy="513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 Hunter, a business operations employee at a solar company.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We were amazed to realize that some voice commands are not intuitive.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It would be game-changing to allow users to be more flexible by defining their own commands that will map to existing VI commands.</a:t>
            </a:r>
            <a:br>
              <a:rPr lang="en"/>
            </a:br>
            <a:endParaRPr/>
          </a:p>
        </p:txBody>
      </p:sp>
      <p:sp>
        <p:nvSpPr>
          <p:cNvPr id="137" name="Google Shape;137;p29"/>
          <p:cNvSpPr txBox="1"/>
          <p:nvPr>
            <p:ph idx="4294967295" type="ctrTitle"/>
          </p:nvPr>
        </p:nvSpPr>
        <p:spPr>
          <a:xfrm>
            <a:off x="-253850" y="82425"/>
            <a:ext cx="1424400" cy="85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EA3A68"/>
                </a:solidFill>
              </a:rPr>
              <a:t>#1</a:t>
            </a:r>
            <a:endParaRPr b="1" sz="6000">
              <a:solidFill>
                <a:srgbClr val="EA3A68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We...</a:t>
            </a:r>
            <a:endParaRPr/>
          </a:p>
        </p:txBody>
      </p:sp>
      <p:sp>
        <p:nvSpPr>
          <p:cNvPr id="143" name="Google Shape;143;p30"/>
          <p:cNvSpPr txBox="1"/>
          <p:nvPr>
            <p:ph idx="1" type="body"/>
          </p:nvPr>
        </p:nvSpPr>
        <p:spPr>
          <a:xfrm>
            <a:off x="1027950" y="2937975"/>
            <a:ext cx="7088100" cy="18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Make talking to VI software more like talking to a real person?</a:t>
            </a:r>
            <a:endParaRPr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Solution:</a:t>
            </a:r>
            <a:endParaRPr/>
          </a:p>
        </p:txBody>
      </p:sp>
      <p:sp>
        <p:nvSpPr>
          <p:cNvPr id="149" name="Google Shape;149;p31"/>
          <p:cNvSpPr txBox="1"/>
          <p:nvPr>
            <p:ph idx="1" type="body"/>
          </p:nvPr>
        </p:nvSpPr>
        <p:spPr>
          <a:xfrm>
            <a:off x="1027950" y="2688700"/>
            <a:ext cx="7088100" cy="18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Provide a means to make up your own commands when interacting with voice assistants.</a:t>
            </a:r>
            <a:endParaRPr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 txBox="1"/>
          <p:nvPr>
            <p:ph idx="4294967295" type="title"/>
          </p:nvPr>
        </p:nvSpPr>
        <p:spPr>
          <a:xfrm>
            <a:off x="1027950" y="689775"/>
            <a:ext cx="7088100" cy="5136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 Naina, an international first-year Master of Laws student.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We were amazed to realize how intimidating and obscure the American healthcare system can be.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It would be game-changing to provide a means to more easily understand this complicated system.</a:t>
            </a:r>
            <a:br>
              <a:rPr lang="en"/>
            </a:br>
            <a:endParaRPr/>
          </a:p>
        </p:txBody>
      </p:sp>
      <p:sp>
        <p:nvSpPr>
          <p:cNvPr id="155" name="Google Shape;155;p32"/>
          <p:cNvSpPr txBox="1"/>
          <p:nvPr>
            <p:ph idx="4294967295" type="ctrTitle"/>
          </p:nvPr>
        </p:nvSpPr>
        <p:spPr>
          <a:xfrm>
            <a:off x="-253850" y="82425"/>
            <a:ext cx="1424400" cy="85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EA3A68"/>
                </a:solidFill>
              </a:rPr>
              <a:t>#2</a:t>
            </a:r>
            <a:endParaRPr b="1" sz="6000">
              <a:solidFill>
                <a:srgbClr val="EA3A68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3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We...</a:t>
            </a:r>
            <a:endParaRPr/>
          </a:p>
        </p:txBody>
      </p:sp>
      <p:sp>
        <p:nvSpPr>
          <p:cNvPr id="161" name="Google Shape;161;p33"/>
          <p:cNvSpPr txBox="1"/>
          <p:nvPr>
            <p:ph idx="1" type="body"/>
          </p:nvPr>
        </p:nvSpPr>
        <p:spPr>
          <a:xfrm>
            <a:off x="1089200" y="2804100"/>
            <a:ext cx="7088100" cy="18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Present healthcare or health insurance information in a more digestible way?</a:t>
            </a:r>
            <a:endParaRPr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Solution</a:t>
            </a:r>
            <a:endParaRPr/>
          </a:p>
        </p:txBody>
      </p:sp>
      <p:sp>
        <p:nvSpPr>
          <p:cNvPr id="167" name="Google Shape;167;p34"/>
          <p:cNvSpPr txBox="1"/>
          <p:nvPr>
            <p:ph idx="1" type="body"/>
          </p:nvPr>
        </p:nvSpPr>
        <p:spPr>
          <a:xfrm>
            <a:off x="907650" y="2148325"/>
            <a:ext cx="7512600" cy="18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Create a VI assistant app to answer questions about healthcare and present information in an easily digestible way.</a:t>
            </a:r>
            <a:endParaRPr sz="3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/>
          <p:nvPr>
            <p:ph idx="4294967295" type="title"/>
          </p:nvPr>
        </p:nvSpPr>
        <p:spPr>
          <a:xfrm>
            <a:off x="1027950" y="3318050"/>
            <a:ext cx="7088100" cy="270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would be game-changing to reduce the boredom in regards to taking inventory and waiting for customers to arrive in retail worker jobs</a:t>
            </a:r>
            <a:endParaRPr/>
          </a:p>
        </p:txBody>
      </p:sp>
      <p:sp>
        <p:nvSpPr>
          <p:cNvPr id="173" name="Google Shape;173;p35"/>
          <p:cNvSpPr txBox="1"/>
          <p:nvPr>
            <p:ph idx="4294967295" type="title"/>
          </p:nvPr>
        </p:nvSpPr>
        <p:spPr>
          <a:xfrm>
            <a:off x="1027950" y="2233850"/>
            <a:ext cx="7088100" cy="14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were amazed to realize that most of her job involves boring, menial tasks.</a:t>
            </a:r>
            <a:endParaRPr/>
          </a:p>
        </p:txBody>
      </p:sp>
      <p:sp>
        <p:nvSpPr>
          <p:cNvPr id="174" name="Google Shape;174;p35"/>
          <p:cNvSpPr txBox="1"/>
          <p:nvPr>
            <p:ph idx="4294967295" type="title"/>
          </p:nvPr>
        </p:nvSpPr>
        <p:spPr>
          <a:xfrm>
            <a:off x="1027950" y="689775"/>
            <a:ext cx="7088100" cy="147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 Caroline, a storekeeper at Sweaty Betty.</a:t>
            </a:r>
            <a:endParaRPr/>
          </a:p>
        </p:txBody>
      </p:sp>
      <p:sp>
        <p:nvSpPr>
          <p:cNvPr id="175" name="Google Shape;175;p35"/>
          <p:cNvSpPr txBox="1"/>
          <p:nvPr>
            <p:ph idx="4294967295" type="ctrTitle"/>
          </p:nvPr>
        </p:nvSpPr>
        <p:spPr>
          <a:xfrm>
            <a:off x="-253850" y="82425"/>
            <a:ext cx="1424400" cy="856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EA3A68"/>
                </a:solidFill>
              </a:rPr>
              <a:t>#3</a:t>
            </a:r>
            <a:endParaRPr b="1" sz="6000">
              <a:solidFill>
                <a:srgbClr val="EA3A68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6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We...</a:t>
            </a:r>
            <a:endParaRPr/>
          </a:p>
        </p:txBody>
      </p:sp>
      <p:sp>
        <p:nvSpPr>
          <p:cNvPr id="181" name="Google Shape;181;p36"/>
          <p:cNvSpPr txBox="1"/>
          <p:nvPr>
            <p:ph idx="1" type="body"/>
          </p:nvPr>
        </p:nvSpPr>
        <p:spPr>
          <a:xfrm>
            <a:off x="1104075" y="2685075"/>
            <a:ext cx="7088100" cy="18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Bridge the gap between writing down inventory and typing it into a computer?</a:t>
            </a:r>
            <a:endParaRPr sz="36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4:</a:t>
            </a:r>
            <a:endParaRPr/>
          </a:p>
        </p:txBody>
      </p:sp>
      <p:sp>
        <p:nvSpPr>
          <p:cNvPr id="67" name="Google Shape;67;p19"/>
          <p:cNvSpPr txBox="1"/>
          <p:nvPr/>
        </p:nvSpPr>
        <p:spPr>
          <a:xfrm>
            <a:off x="788650" y="3666804"/>
            <a:ext cx="2178600" cy="114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Esther Goldstein</a:t>
            </a:r>
            <a:endParaRPr sz="2000">
              <a:solidFill>
                <a:srgbClr val="666666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666666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1st year MS in CS</a:t>
            </a:r>
            <a:endParaRPr sz="2000">
              <a:solidFill>
                <a:srgbClr val="666666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8" name="Google Shape;68;p19"/>
          <p:cNvSpPr txBox="1"/>
          <p:nvPr/>
        </p:nvSpPr>
        <p:spPr>
          <a:xfrm>
            <a:off x="3662234" y="3666804"/>
            <a:ext cx="18576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666666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Ronald Tep</a:t>
            </a:r>
            <a:endParaRPr sz="2000">
              <a:solidFill>
                <a:srgbClr val="666666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666666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Senior in CS</a:t>
            </a:r>
            <a:endParaRPr sz="2000">
              <a:solidFill>
                <a:srgbClr val="666666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sp>
        <p:nvSpPr>
          <p:cNvPr id="69" name="Google Shape;69;p19"/>
          <p:cNvSpPr txBox="1"/>
          <p:nvPr/>
        </p:nvSpPr>
        <p:spPr>
          <a:xfrm>
            <a:off x="6296269" y="3666804"/>
            <a:ext cx="2079300" cy="7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Rachel Jorgensen</a:t>
            </a:r>
            <a:endParaRPr sz="2000">
              <a:solidFill>
                <a:schemeClr val="dk2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chemeClr val="dk2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Senior in SymSys</a:t>
            </a:r>
            <a:endParaRPr sz="2000">
              <a:solidFill>
                <a:schemeClr val="dk2"/>
              </a:solidFill>
              <a:latin typeface="Shadows Into Light"/>
              <a:ea typeface="Shadows Into Light"/>
              <a:cs typeface="Shadows Into Light"/>
              <a:sym typeface="Shadows Into Light"/>
            </a:endParaRPr>
          </a:p>
        </p:txBody>
      </p:sp>
      <p:pic>
        <p:nvPicPr>
          <p:cNvPr id="70" name="Google Shape;7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9510" y="1971025"/>
            <a:ext cx="1377021" cy="159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9"/>
          <p:cNvPicPr preferRelativeResize="0"/>
          <p:nvPr/>
        </p:nvPicPr>
        <p:blipFill rotWithShape="1">
          <a:blip r:embed="rId4">
            <a:alphaModFix/>
          </a:blip>
          <a:srcRect b="0" l="0" r="0" t="19614"/>
          <a:stretch/>
        </p:blipFill>
        <p:spPr>
          <a:xfrm>
            <a:off x="3934510" y="1971026"/>
            <a:ext cx="1312990" cy="1598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9"/>
          <p:cNvPicPr preferRelativeResize="0"/>
          <p:nvPr/>
        </p:nvPicPr>
        <p:blipFill rotWithShape="1">
          <a:blip r:embed="rId5">
            <a:alphaModFix/>
          </a:blip>
          <a:srcRect b="18201" l="37254" r="37254" t="41404"/>
          <a:stretch/>
        </p:blipFill>
        <p:spPr>
          <a:xfrm>
            <a:off x="6679521" y="1994386"/>
            <a:ext cx="1312978" cy="15751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7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Possible Solution</a:t>
            </a:r>
            <a:endParaRPr/>
          </a:p>
        </p:txBody>
      </p:sp>
      <p:sp>
        <p:nvSpPr>
          <p:cNvPr id="187" name="Google Shape;187;p37"/>
          <p:cNvSpPr txBox="1"/>
          <p:nvPr>
            <p:ph idx="1" type="body"/>
          </p:nvPr>
        </p:nvSpPr>
        <p:spPr>
          <a:xfrm>
            <a:off x="1104075" y="2685075"/>
            <a:ext cx="7088100" cy="183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dk1"/>
                </a:solidFill>
              </a:rPr>
              <a:t>Create a VI assistant that can help take inventory and reduce the time to enter items into an inventory system.</a:t>
            </a:r>
            <a:endParaRPr sz="36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8"/>
          <p:cNvSpPr txBox="1"/>
          <p:nvPr>
            <p:ph idx="4294967295" type="ctrTitle"/>
          </p:nvPr>
        </p:nvSpPr>
        <p:spPr>
          <a:xfrm>
            <a:off x="1451100" y="1882525"/>
            <a:ext cx="6241800" cy="1546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/>
              <a:t>Experience </a:t>
            </a:r>
            <a:endParaRPr b="1" sz="5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/>
              <a:t>Prototypes</a:t>
            </a:r>
            <a:endParaRPr b="1" sz="5400"/>
          </a:p>
        </p:txBody>
      </p:sp>
      <p:sp>
        <p:nvSpPr>
          <p:cNvPr id="193" name="Google Shape;193;p38"/>
          <p:cNvSpPr/>
          <p:nvPr/>
        </p:nvSpPr>
        <p:spPr>
          <a:xfrm>
            <a:off x="2080100" y="1705105"/>
            <a:ext cx="4829425" cy="1715250"/>
          </a:xfrm>
          <a:custGeom>
            <a:rect b="b" l="l" r="r" t="t"/>
            <a:pathLst>
              <a:path extrusionOk="0" h="68610" w="193177">
                <a:moveTo>
                  <a:pt x="0" y="9488"/>
                </a:moveTo>
                <a:cubicBezTo>
                  <a:pt x="1258" y="19869"/>
                  <a:pt x="3068" y="30192"/>
                  <a:pt x="3891" y="40616"/>
                </a:cubicBezTo>
                <a:cubicBezTo>
                  <a:pt x="4487" y="48159"/>
                  <a:pt x="182" y="56547"/>
                  <a:pt x="3567" y="63314"/>
                </a:cubicBezTo>
                <a:cubicBezTo>
                  <a:pt x="4874" y="65926"/>
                  <a:pt x="9402" y="63638"/>
                  <a:pt x="12322" y="63638"/>
                </a:cubicBezTo>
                <a:cubicBezTo>
                  <a:pt x="21833" y="63638"/>
                  <a:pt x="31346" y="63485"/>
                  <a:pt x="40856" y="63638"/>
                </a:cubicBezTo>
                <a:cubicBezTo>
                  <a:pt x="63900" y="64009"/>
                  <a:pt x="86876" y="66657"/>
                  <a:pt x="109922" y="66881"/>
                </a:cubicBezTo>
                <a:cubicBezTo>
                  <a:pt x="127332" y="67050"/>
                  <a:pt x="144724" y="68044"/>
                  <a:pt x="162128" y="68502"/>
                </a:cubicBezTo>
                <a:cubicBezTo>
                  <a:pt x="170351" y="68718"/>
                  <a:pt x="178584" y="67998"/>
                  <a:pt x="186771" y="67205"/>
                </a:cubicBezTo>
                <a:cubicBezTo>
                  <a:pt x="188311" y="67056"/>
                  <a:pt x="191162" y="67772"/>
                  <a:pt x="191311" y="66232"/>
                </a:cubicBezTo>
                <a:cubicBezTo>
                  <a:pt x="192717" y="51707"/>
                  <a:pt x="189692" y="37019"/>
                  <a:pt x="190662" y="22458"/>
                </a:cubicBezTo>
                <a:cubicBezTo>
                  <a:pt x="191115" y="15664"/>
                  <a:pt x="196037" y="6211"/>
                  <a:pt x="190662" y="2030"/>
                </a:cubicBezTo>
                <a:cubicBezTo>
                  <a:pt x="185541" y="-1954"/>
                  <a:pt x="177696" y="1381"/>
                  <a:pt x="171207" y="1381"/>
                </a:cubicBezTo>
                <a:cubicBezTo>
                  <a:pt x="155624" y="1381"/>
                  <a:pt x="140081" y="2960"/>
                  <a:pt x="124514" y="3651"/>
                </a:cubicBezTo>
                <a:cubicBezTo>
                  <a:pt x="83458" y="5474"/>
                  <a:pt x="42393" y="7866"/>
                  <a:pt x="1297" y="7866"/>
                </a:cubicBezTo>
              </a:path>
            </a:pathLst>
          </a:custGeom>
          <a:noFill/>
          <a:ln cap="flat" cmpd="sng" w="9525">
            <a:solidFill>
              <a:srgbClr val="50567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Google Shape;194;p38"/>
          <p:cNvSpPr/>
          <p:nvPr/>
        </p:nvSpPr>
        <p:spPr>
          <a:xfrm>
            <a:off x="2088200" y="1733025"/>
            <a:ext cx="4894450" cy="1769325"/>
          </a:xfrm>
          <a:custGeom>
            <a:rect b="b" l="l" r="r" t="t"/>
            <a:pathLst>
              <a:path extrusionOk="0" h="70773" w="195778">
                <a:moveTo>
                  <a:pt x="2270" y="3507"/>
                </a:moveTo>
                <a:cubicBezTo>
                  <a:pt x="4760" y="17456"/>
                  <a:pt x="5300" y="31885"/>
                  <a:pt x="3891" y="45984"/>
                </a:cubicBezTo>
                <a:cubicBezTo>
                  <a:pt x="3385" y="51043"/>
                  <a:pt x="3634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7"/>
                  <a:pt x="12877" y="66553"/>
                  <a:pt x="17834" y="67061"/>
                </a:cubicBezTo>
                <a:cubicBezTo>
                  <a:pt x="22382" y="67527"/>
                  <a:pt x="26883" y="68542"/>
                  <a:pt x="31453" y="68682"/>
                </a:cubicBezTo>
                <a:cubicBezTo>
                  <a:pt x="56843" y="69463"/>
                  <a:pt x="82251" y="69655"/>
                  <a:pt x="107653" y="69655"/>
                </a:cubicBezTo>
                <a:cubicBezTo>
                  <a:pt x="127324" y="69655"/>
                  <a:pt x="146996" y="69655"/>
                  <a:pt x="166667" y="69655"/>
                </a:cubicBezTo>
                <a:cubicBezTo>
                  <a:pt x="175872" y="69655"/>
                  <a:pt x="192100" y="74141"/>
                  <a:pt x="193905" y="65115"/>
                </a:cubicBezTo>
                <a:cubicBezTo>
                  <a:pt x="196535" y="51962"/>
                  <a:pt x="195526" y="38321"/>
                  <a:pt x="195526" y="24908"/>
                </a:cubicBezTo>
                <a:cubicBezTo>
                  <a:pt x="195526" y="19055"/>
                  <a:pt x="194229" y="13251"/>
                  <a:pt x="194229" y="7398"/>
                </a:cubicBezTo>
                <a:cubicBezTo>
                  <a:pt x="194229" y="5105"/>
                  <a:pt x="195533" y="856"/>
                  <a:pt x="193256" y="588"/>
                </a:cubicBezTo>
                <a:cubicBezTo>
                  <a:pt x="171487" y="-1973"/>
                  <a:pt x="149636" y="5100"/>
                  <a:pt x="127757" y="6425"/>
                </a:cubicBezTo>
                <a:cubicBezTo>
                  <a:pt x="85244" y="8999"/>
                  <a:pt x="42525" y="6003"/>
                  <a:pt x="0" y="8371"/>
                </a:cubicBezTo>
              </a:path>
            </a:pathLst>
          </a:custGeom>
          <a:noFill/>
          <a:ln cap="flat" cmpd="sng" w="9525">
            <a:solidFill>
              <a:srgbClr val="50567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9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1</a:t>
            </a:r>
            <a:endParaRPr/>
          </a:p>
        </p:txBody>
      </p:sp>
      <p:sp>
        <p:nvSpPr>
          <p:cNvPr id="200" name="Google Shape;200;p39"/>
          <p:cNvSpPr txBox="1"/>
          <p:nvPr>
            <p:ph idx="1" type="body"/>
          </p:nvPr>
        </p:nvSpPr>
        <p:spPr>
          <a:xfrm>
            <a:off x="1104075" y="1747475"/>
            <a:ext cx="7088100" cy="24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Mobile App: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View/edit smart devices to device list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Add/edit custom commands that map to existing ones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Share device list with visitors</a:t>
            </a:r>
            <a:endParaRPr sz="24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0"/>
          <p:cNvPicPr preferRelativeResize="0"/>
          <p:nvPr/>
        </p:nvPicPr>
        <p:blipFill rotWithShape="1">
          <a:blip r:embed="rId3">
            <a:alphaModFix/>
          </a:blip>
          <a:srcRect b="0" l="57691" r="0" t="66189"/>
          <a:stretch/>
        </p:blipFill>
        <p:spPr>
          <a:xfrm rot="5400000">
            <a:off x="6019763" y="1086413"/>
            <a:ext cx="2905125" cy="17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0"/>
          <p:cNvPicPr preferRelativeResize="0"/>
          <p:nvPr/>
        </p:nvPicPr>
        <p:blipFill rotWithShape="1">
          <a:blip r:embed="rId3">
            <a:alphaModFix/>
          </a:blip>
          <a:srcRect b="33335" l="57691" r="0" t="32379"/>
          <a:stretch/>
        </p:blipFill>
        <p:spPr>
          <a:xfrm rot="5400000">
            <a:off x="261075" y="1079488"/>
            <a:ext cx="2933700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0"/>
          <p:cNvPicPr preferRelativeResize="0"/>
          <p:nvPr/>
        </p:nvPicPr>
        <p:blipFill rotWithShape="1">
          <a:blip r:embed="rId3">
            <a:alphaModFix/>
          </a:blip>
          <a:srcRect b="67381" l="57691" r="0" t="0"/>
          <a:stretch/>
        </p:blipFill>
        <p:spPr>
          <a:xfrm rot="5400000">
            <a:off x="3109913" y="1122338"/>
            <a:ext cx="292417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0"/>
          <p:cNvPicPr preferRelativeResize="0"/>
          <p:nvPr/>
        </p:nvPicPr>
        <p:blipFill rotWithShape="1">
          <a:blip r:embed="rId3">
            <a:alphaModFix/>
          </a:blip>
          <a:srcRect b="52389" l="17948" r="41987" t="14103"/>
          <a:stretch/>
        </p:blipFill>
        <p:spPr>
          <a:xfrm rot="5400000">
            <a:off x="4598900" y="3960788"/>
            <a:ext cx="29146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40"/>
          <p:cNvPicPr preferRelativeResize="0"/>
          <p:nvPr/>
        </p:nvPicPr>
        <p:blipFill rotWithShape="1">
          <a:blip r:embed="rId3">
            <a:alphaModFix/>
          </a:blip>
          <a:srcRect b="23291" l="17948" r="41987" t="47168"/>
          <a:stretch/>
        </p:blipFill>
        <p:spPr>
          <a:xfrm rot="5400000">
            <a:off x="1822325" y="3964700"/>
            <a:ext cx="2905125" cy="180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7488" y="3434775"/>
            <a:ext cx="2746875" cy="20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41"/>
          <p:cNvSpPr txBox="1"/>
          <p:nvPr>
            <p:ph idx="4294967295" type="body"/>
          </p:nvPr>
        </p:nvSpPr>
        <p:spPr>
          <a:xfrm>
            <a:off x="1126875" y="840750"/>
            <a:ext cx="7088100" cy="19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Arjun at Tressider: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Liked small set of features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Not sure how to implement mapping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Possibly limited user base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2"/>
          <p:cNvSpPr txBox="1"/>
          <p:nvPr>
            <p:ph idx="4294967295" type="body"/>
          </p:nvPr>
        </p:nvSpPr>
        <p:spPr>
          <a:xfrm>
            <a:off x="1126875" y="840750"/>
            <a:ext cx="7088100" cy="20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Assumption: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Own smart devices and/or voice assistants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Want to be flexible in how they interact with them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42"/>
          <p:cNvSpPr txBox="1"/>
          <p:nvPr/>
        </p:nvSpPr>
        <p:spPr>
          <a:xfrm>
            <a:off x="1159500" y="3181700"/>
            <a:ext cx="6825000" cy="23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However...</a:t>
            </a:r>
            <a:endParaRPr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●"/>
            </a:pPr>
            <a: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Not everyone owns devices or cares to be flexible</a:t>
            </a:r>
            <a:endParaRPr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●"/>
            </a:pPr>
            <a: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Need users that want </a:t>
            </a:r>
            <a:r>
              <a:rPr b="1"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control</a:t>
            </a:r>
            <a:endParaRPr b="1"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3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2</a:t>
            </a:r>
            <a:endParaRPr/>
          </a:p>
        </p:txBody>
      </p:sp>
      <p:sp>
        <p:nvSpPr>
          <p:cNvPr id="227" name="Google Shape;227;p43"/>
          <p:cNvSpPr txBox="1"/>
          <p:nvPr>
            <p:ph idx="1" type="body"/>
          </p:nvPr>
        </p:nvSpPr>
        <p:spPr>
          <a:xfrm>
            <a:off x="1104075" y="1927575"/>
            <a:ext cx="7088100" cy="24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Each screen is a voice assistant screen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Search for answers regarding healthcare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Schedule a doctor’s appointment 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Report simple information on school or company’s health plan</a:t>
            </a:r>
            <a:br>
              <a:rPr lang="en" sz="2400"/>
            </a:br>
            <a:endParaRPr sz="24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4677" y="66288"/>
            <a:ext cx="7454650" cy="672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45"/>
          <p:cNvSpPr txBox="1"/>
          <p:nvPr>
            <p:ph idx="4294967295" type="body"/>
          </p:nvPr>
        </p:nvSpPr>
        <p:spPr>
          <a:xfrm>
            <a:off x="1126875" y="840750"/>
            <a:ext cx="7088100" cy="20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Jackson at Tressider</a:t>
            </a:r>
            <a:r>
              <a:rPr lang="en"/>
              <a:t>: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</a:t>
            </a:r>
            <a:r>
              <a:rPr lang="en"/>
              <a:t>ho gets contacted in an emergency?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Need to make sure app offers a unique benefit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4100" y="2902650"/>
            <a:ext cx="2333625" cy="311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6"/>
          <p:cNvSpPr txBox="1"/>
          <p:nvPr>
            <p:ph idx="4294967295" type="body"/>
          </p:nvPr>
        </p:nvSpPr>
        <p:spPr>
          <a:xfrm>
            <a:off x="1126875" y="840750"/>
            <a:ext cx="7088100" cy="20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Assumption: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Want information </a:t>
            </a:r>
            <a:r>
              <a:rPr lang="en"/>
              <a:t>about healthcare just by asking verbal questions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6"/>
          <p:cNvSpPr txBox="1"/>
          <p:nvPr/>
        </p:nvSpPr>
        <p:spPr>
          <a:xfrm>
            <a:off x="1236425" y="2902650"/>
            <a:ext cx="6215100" cy="20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...</a:t>
            </a:r>
            <a:r>
              <a:rPr i="1"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Confirmed!</a:t>
            </a:r>
            <a:endParaRPr i="1"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●"/>
            </a:pPr>
            <a: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Agreed healthcare information can be confusing</a:t>
            </a:r>
            <a:endParaRPr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●"/>
            </a:pPr>
            <a: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Helpful to speak to app and receive guidance</a:t>
            </a:r>
            <a:endParaRPr b="1"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/>
          <p:nvPr>
            <p:ph idx="4294967295" type="ctrTitle"/>
          </p:nvPr>
        </p:nvSpPr>
        <p:spPr>
          <a:xfrm>
            <a:off x="3031774" y="1007025"/>
            <a:ext cx="4961100" cy="15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01ABCF"/>
                </a:solidFill>
              </a:rPr>
              <a:t>Problem Domain</a:t>
            </a:r>
            <a:endParaRPr sz="6000">
              <a:solidFill>
                <a:srgbClr val="01ABCF"/>
              </a:solidFill>
            </a:endParaRPr>
          </a:p>
        </p:txBody>
      </p:sp>
      <p:sp>
        <p:nvSpPr>
          <p:cNvPr id="78" name="Google Shape;78;p20"/>
          <p:cNvSpPr txBox="1"/>
          <p:nvPr>
            <p:ph idx="4294967295" type="subTitle"/>
          </p:nvPr>
        </p:nvSpPr>
        <p:spPr>
          <a:xfrm>
            <a:off x="1859750" y="2468650"/>
            <a:ext cx="60135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8BC34A"/>
                </a:solidFill>
              </a:rPr>
              <a:t>How can we make voice interaction more accessible for people in their day-to-day lives?</a:t>
            </a:r>
            <a:endParaRPr sz="3600">
              <a:solidFill>
                <a:srgbClr val="8BC34A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48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7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 3</a:t>
            </a:r>
            <a:endParaRPr/>
          </a:p>
        </p:txBody>
      </p:sp>
      <p:sp>
        <p:nvSpPr>
          <p:cNvPr id="250" name="Google Shape;250;p47"/>
          <p:cNvSpPr txBox="1"/>
          <p:nvPr>
            <p:ph idx="1" type="body"/>
          </p:nvPr>
        </p:nvSpPr>
        <p:spPr>
          <a:xfrm>
            <a:off x="1104075" y="1927575"/>
            <a:ext cx="7088100" cy="246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Remove the need to switch between a notepad and online inventory software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Prompts user for item name and quantity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Presents spreadsheet containing values</a:t>
            </a:r>
            <a:endParaRPr sz="2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3150" y="1691775"/>
            <a:ext cx="2287992" cy="313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5775" y="1687003"/>
            <a:ext cx="2038350" cy="3132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08750" y="1687000"/>
            <a:ext cx="2251910" cy="313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49"/>
          <p:cNvSpPr txBox="1"/>
          <p:nvPr>
            <p:ph idx="4294967295" type="body"/>
          </p:nvPr>
        </p:nvSpPr>
        <p:spPr>
          <a:xfrm>
            <a:off x="1126875" y="840750"/>
            <a:ext cx="7088100" cy="20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Shannon at Caltrain station</a:t>
            </a:r>
            <a:r>
              <a:rPr lang="en"/>
              <a:t>: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Wants to e</a:t>
            </a:r>
            <a:r>
              <a:rPr lang="en"/>
              <a:t>nsure there you can edit the entries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Prefers auditory interactions but likes option to visually interact or use touch</a:t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"/>
            </a:b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0188" y="3560875"/>
            <a:ext cx="3861475" cy="217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0"/>
          <p:cNvSpPr txBox="1"/>
          <p:nvPr>
            <p:ph idx="4294967295" type="body"/>
          </p:nvPr>
        </p:nvSpPr>
        <p:spPr>
          <a:xfrm>
            <a:off x="1126875" y="840750"/>
            <a:ext cx="7088100" cy="20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Assumption: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</a:t>
            </a:r>
            <a:r>
              <a:rPr lang="en"/>
              <a:t>etail workers want a way to reduce the effort of writing and typing inventory information each day</a:t>
            </a:r>
            <a:endParaRPr/>
          </a:p>
        </p:txBody>
      </p:sp>
      <p:sp>
        <p:nvSpPr>
          <p:cNvPr id="269" name="Google Shape;269;p50"/>
          <p:cNvSpPr txBox="1"/>
          <p:nvPr>
            <p:ph idx="4294967295" type="body"/>
          </p:nvPr>
        </p:nvSpPr>
        <p:spPr>
          <a:xfrm>
            <a:off x="1295750" y="3165250"/>
            <a:ext cx="7088100" cy="166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...</a:t>
            </a:r>
            <a:r>
              <a:rPr i="1" lang="en"/>
              <a:t>Questioned?</a:t>
            </a:r>
            <a:endParaRPr i="1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Concerned with error rate of app’s translation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Inventory key in profit; little room for error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1"/>
          <p:cNvSpPr txBox="1"/>
          <p:nvPr>
            <p:ph idx="4294967295" type="ctrTitle"/>
          </p:nvPr>
        </p:nvSpPr>
        <p:spPr>
          <a:xfrm>
            <a:off x="1451100" y="1882525"/>
            <a:ext cx="6241800" cy="15465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/>
              <a:t>Summary</a:t>
            </a:r>
            <a:endParaRPr b="1" sz="5400"/>
          </a:p>
        </p:txBody>
      </p:sp>
      <p:sp>
        <p:nvSpPr>
          <p:cNvPr id="275" name="Google Shape;275;p51"/>
          <p:cNvSpPr/>
          <p:nvPr/>
        </p:nvSpPr>
        <p:spPr>
          <a:xfrm>
            <a:off x="2080100" y="1705105"/>
            <a:ext cx="4829425" cy="1715250"/>
          </a:xfrm>
          <a:custGeom>
            <a:rect b="b" l="l" r="r" t="t"/>
            <a:pathLst>
              <a:path extrusionOk="0" h="68610" w="193177">
                <a:moveTo>
                  <a:pt x="0" y="9488"/>
                </a:moveTo>
                <a:cubicBezTo>
                  <a:pt x="1258" y="19869"/>
                  <a:pt x="3068" y="30192"/>
                  <a:pt x="3891" y="40616"/>
                </a:cubicBezTo>
                <a:cubicBezTo>
                  <a:pt x="4487" y="48159"/>
                  <a:pt x="182" y="56547"/>
                  <a:pt x="3567" y="63314"/>
                </a:cubicBezTo>
                <a:cubicBezTo>
                  <a:pt x="4874" y="65926"/>
                  <a:pt x="9402" y="63638"/>
                  <a:pt x="12322" y="63638"/>
                </a:cubicBezTo>
                <a:cubicBezTo>
                  <a:pt x="21833" y="63638"/>
                  <a:pt x="31346" y="63485"/>
                  <a:pt x="40856" y="63638"/>
                </a:cubicBezTo>
                <a:cubicBezTo>
                  <a:pt x="63900" y="64009"/>
                  <a:pt x="86876" y="66657"/>
                  <a:pt x="109922" y="66881"/>
                </a:cubicBezTo>
                <a:cubicBezTo>
                  <a:pt x="127332" y="67050"/>
                  <a:pt x="144724" y="68044"/>
                  <a:pt x="162128" y="68502"/>
                </a:cubicBezTo>
                <a:cubicBezTo>
                  <a:pt x="170351" y="68718"/>
                  <a:pt x="178584" y="67998"/>
                  <a:pt x="186771" y="67205"/>
                </a:cubicBezTo>
                <a:cubicBezTo>
                  <a:pt x="188311" y="67056"/>
                  <a:pt x="191162" y="67772"/>
                  <a:pt x="191311" y="66232"/>
                </a:cubicBezTo>
                <a:cubicBezTo>
                  <a:pt x="192717" y="51707"/>
                  <a:pt x="189692" y="37019"/>
                  <a:pt x="190662" y="22458"/>
                </a:cubicBezTo>
                <a:cubicBezTo>
                  <a:pt x="191115" y="15664"/>
                  <a:pt x="196037" y="6211"/>
                  <a:pt x="190662" y="2030"/>
                </a:cubicBezTo>
                <a:cubicBezTo>
                  <a:pt x="185541" y="-1954"/>
                  <a:pt x="177696" y="1381"/>
                  <a:pt x="171207" y="1381"/>
                </a:cubicBezTo>
                <a:cubicBezTo>
                  <a:pt x="155624" y="1381"/>
                  <a:pt x="140081" y="2960"/>
                  <a:pt x="124514" y="3651"/>
                </a:cubicBezTo>
                <a:cubicBezTo>
                  <a:pt x="83458" y="5474"/>
                  <a:pt x="42393" y="7866"/>
                  <a:pt x="1297" y="7866"/>
                </a:cubicBezTo>
              </a:path>
            </a:pathLst>
          </a:custGeom>
          <a:noFill/>
          <a:ln cap="flat" cmpd="sng" w="9525">
            <a:solidFill>
              <a:srgbClr val="50567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6" name="Google Shape;276;p51"/>
          <p:cNvSpPr/>
          <p:nvPr/>
        </p:nvSpPr>
        <p:spPr>
          <a:xfrm>
            <a:off x="2088200" y="1733025"/>
            <a:ext cx="4894450" cy="1769325"/>
          </a:xfrm>
          <a:custGeom>
            <a:rect b="b" l="l" r="r" t="t"/>
            <a:pathLst>
              <a:path extrusionOk="0" h="70773" w="195778">
                <a:moveTo>
                  <a:pt x="2270" y="3507"/>
                </a:moveTo>
                <a:cubicBezTo>
                  <a:pt x="4760" y="17456"/>
                  <a:pt x="5300" y="31885"/>
                  <a:pt x="3891" y="45984"/>
                </a:cubicBezTo>
                <a:cubicBezTo>
                  <a:pt x="3385" y="51043"/>
                  <a:pt x="3634" y="56154"/>
                  <a:pt x="3243" y="61224"/>
                </a:cubicBezTo>
                <a:cubicBezTo>
                  <a:pt x="3118" y="62844"/>
                  <a:pt x="1635" y="65090"/>
                  <a:pt x="2918" y="66088"/>
                </a:cubicBezTo>
                <a:cubicBezTo>
                  <a:pt x="6851" y="69147"/>
                  <a:pt x="12877" y="66553"/>
                  <a:pt x="17834" y="67061"/>
                </a:cubicBezTo>
                <a:cubicBezTo>
                  <a:pt x="22382" y="67527"/>
                  <a:pt x="26883" y="68542"/>
                  <a:pt x="31453" y="68682"/>
                </a:cubicBezTo>
                <a:cubicBezTo>
                  <a:pt x="56843" y="69463"/>
                  <a:pt x="82251" y="69655"/>
                  <a:pt x="107653" y="69655"/>
                </a:cubicBezTo>
                <a:cubicBezTo>
                  <a:pt x="127324" y="69655"/>
                  <a:pt x="146996" y="69655"/>
                  <a:pt x="166667" y="69655"/>
                </a:cubicBezTo>
                <a:cubicBezTo>
                  <a:pt x="175872" y="69655"/>
                  <a:pt x="192100" y="74141"/>
                  <a:pt x="193905" y="65115"/>
                </a:cubicBezTo>
                <a:cubicBezTo>
                  <a:pt x="196535" y="51962"/>
                  <a:pt x="195526" y="38321"/>
                  <a:pt x="195526" y="24908"/>
                </a:cubicBezTo>
                <a:cubicBezTo>
                  <a:pt x="195526" y="19055"/>
                  <a:pt x="194229" y="13251"/>
                  <a:pt x="194229" y="7398"/>
                </a:cubicBezTo>
                <a:cubicBezTo>
                  <a:pt x="194229" y="5105"/>
                  <a:pt x="195533" y="856"/>
                  <a:pt x="193256" y="588"/>
                </a:cubicBezTo>
                <a:cubicBezTo>
                  <a:pt x="171487" y="-1973"/>
                  <a:pt x="149636" y="5100"/>
                  <a:pt x="127757" y="6425"/>
                </a:cubicBezTo>
                <a:cubicBezTo>
                  <a:pt x="85244" y="8999"/>
                  <a:pt x="42525" y="6003"/>
                  <a:pt x="0" y="8371"/>
                </a:cubicBezTo>
              </a:path>
            </a:pathLst>
          </a:custGeom>
          <a:noFill/>
          <a:ln cap="flat" cmpd="sng" w="9525">
            <a:solidFill>
              <a:srgbClr val="50567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2"/>
          <p:cNvSpPr txBox="1"/>
          <p:nvPr/>
        </p:nvSpPr>
        <p:spPr>
          <a:xfrm>
            <a:off x="1555200" y="758325"/>
            <a:ext cx="6033600" cy="115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8BC34A"/>
                </a:solidFill>
                <a:latin typeface="Varela Round"/>
                <a:ea typeface="Varela Round"/>
                <a:cs typeface="Varela Round"/>
                <a:sym typeface="Varela Round"/>
              </a:rPr>
              <a:t>Winner: flexible voice commands</a:t>
            </a:r>
            <a:endParaRPr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2" name="Google Shape;282;p52"/>
          <p:cNvSpPr txBox="1"/>
          <p:nvPr/>
        </p:nvSpPr>
        <p:spPr>
          <a:xfrm>
            <a:off x="1681525" y="1780425"/>
            <a:ext cx="5489700" cy="28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●"/>
            </a:pPr>
            <a: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Arjun was interested in the future prospects of the app, even though he doesn’t use smart devices. </a:t>
            </a:r>
            <a:endParaRPr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●"/>
            </a:pPr>
            <a:r>
              <a:rPr i="1"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Goal</a:t>
            </a:r>
            <a: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: Transform interaction with voice assistants into a more pleasurable experience</a:t>
            </a:r>
            <a:endParaRPr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670"/>
              </a:buClr>
              <a:buSzPts val="2400"/>
              <a:buFont typeface="Varela Round"/>
              <a:buChar char="●"/>
            </a:pPr>
            <a:r>
              <a:rPr i="1"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How?</a:t>
            </a:r>
            <a: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  <a:t> Interact with their devices in desired manner, and keep track of all devices</a:t>
            </a:r>
            <a:b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br>
              <a:rPr lang="en" sz="2400">
                <a:solidFill>
                  <a:srgbClr val="505670"/>
                </a:solidFill>
                <a:latin typeface="Varela Round"/>
                <a:ea typeface="Varela Round"/>
                <a:cs typeface="Varela Round"/>
                <a:sym typeface="Varela Round"/>
              </a:rPr>
            </a:br>
            <a:endParaRPr sz="2400">
              <a:solidFill>
                <a:srgbClr val="505670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3"/>
          <p:cNvSpPr/>
          <p:nvPr/>
        </p:nvSpPr>
        <p:spPr>
          <a:xfrm>
            <a:off x="2076850" y="2456225"/>
            <a:ext cx="4748538" cy="1896500"/>
          </a:xfrm>
          <a:custGeom>
            <a:rect b="b" l="l" r="r" t="t"/>
            <a:pathLst>
              <a:path extrusionOk="0" h="66288" w="16318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8" name="Google Shape;288;p53"/>
          <p:cNvSpPr txBox="1"/>
          <p:nvPr/>
        </p:nvSpPr>
        <p:spPr>
          <a:xfrm>
            <a:off x="3181725" y="17804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Questions?</a:t>
            </a:r>
            <a:endParaRPr b="1" sz="36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4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</a:t>
            </a:r>
            <a:endParaRPr/>
          </a:p>
        </p:txBody>
      </p:sp>
      <p:sp>
        <p:nvSpPr>
          <p:cNvPr id="294" name="Google Shape;294;p54"/>
          <p:cNvSpPr txBox="1"/>
          <p:nvPr>
            <p:ph idx="1" type="body"/>
          </p:nvPr>
        </p:nvSpPr>
        <p:spPr>
          <a:xfrm>
            <a:off x="1070325" y="1918650"/>
            <a:ext cx="7056300" cy="40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/>
              <a:t>Special thanks to all the people who made and released these awesome resources for free: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 sz="2400" u="sng">
                <a:hlinkClick r:id="rId3"/>
              </a:rPr>
              <a:t>Busy Icons</a:t>
            </a:r>
            <a:r>
              <a:rPr lang="en" sz="2400"/>
              <a:t> by Olly Holovchenko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▧"/>
            </a:pPr>
            <a:r>
              <a:rPr lang="en" sz="2400"/>
              <a:t>Presentation template by </a:t>
            </a:r>
            <a:r>
              <a:rPr lang="en" sz="2400" u="sng">
                <a:hlinkClick r:id="rId4"/>
              </a:rPr>
              <a:t>SlidesCarnival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▧"/>
            </a:pPr>
            <a:r>
              <a:rPr lang="en" sz="2400"/>
              <a:t>Photographs by </a:t>
            </a:r>
            <a:r>
              <a:rPr lang="en" sz="2400" u="sng">
                <a:hlinkClick r:id="rId5"/>
              </a:rPr>
              <a:t>Unsplash</a:t>
            </a:r>
            <a:endParaRPr sz="2400"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▧"/>
            </a:pPr>
            <a:r>
              <a:rPr lang="en" sz="2400"/>
              <a:t>Backgrounds by </a:t>
            </a:r>
            <a:r>
              <a:rPr lang="en" u="sng">
                <a:hlinkClick r:id="rId6"/>
              </a:rPr>
              <a:t>Pixeden</a:t>
            </a:r>
            <a:endParaRPr sz="2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/>
          <p:nvPr>
            <p:ph type="ctrTitle"/>
          </p:nvPr>
        </p:nvSpPr>
        <p:spPr>
          <a:xfrm>
            <a:off x="1650450" y="744128"/>
            <a:ext cx="5843100" cy="104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AACF20"/>
                </a:solidFill>
              </a:rPr>
              <a:t>Initial POV</a:t>
            </a:r>
            <a:endParaRPr/>
          </a:p>
        </p:txBody>
      </p:sp>
      <p:sp>
        <p:nvSpPr>
          <p:cNvPr id="84" name="Google Shape;84;p21"/>
          <p:cNvSpPr txBox="1"/>
          <p:nvPr>
            <p:ph idx="1" type="subTitle"/>
          </p:nvPr>
        </p:nvSpPr>
        <p:spPr>
          <a:xfrm>
            <a:off x="1650450" y="1946475"/>
            <a:ext cx="5843100" cy="16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 Allen, a police officer in SFPD.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were amazed to realize that his police department often can’t find a translator for weeks, even when on important cases.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It would be game-changing to reduce the response time for getting translations by using voice interaction.</a:t>
            </a:r>
            <a:br>
              <a:rPr lang="en"/>
            </a:b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/>
          <p:nvPr/>
        </p:nvSpPr>
        <p:spPr>
          <a:xfrm>
            <a:off x="1977950" y="1920138"/>
            <a:ext cx="5621959" cy="2720625"/>
          </a:xfrm>
          <a:custGeom>
            <a:rect b="b" l="l" r="r" t="t"/>
            <a:pathLst>
              <a:path extrusionOk="0" h="66288" w="163180">
                <a:moveTo>
                  <a:pt x="90243" y="4462"/>
                </a:moveTo>
                <a:cubicBezTo>
                  <a:pt x="83154" y="411"/>
                  <a:pt x="74074" y="1064"/>
                  <a:pt x="65923" y="1544"/>
                </a:cubicBezTo>
                <a:cubicBezTo>
                  <a:pt x="51317" y="2404"/>
                  <a:pt x="36069" y="4456"/>
                  <a:pt x="23122" y="11271"/>
                </a:cubicBezTo>
                <a:cubicBezTo>
                  <a:pt x="13017" y="16590"/>
                  <a:pt x="6735" y="34520"/>
                  <a:pt x="13070" y="44021"/>
                </a:cubicBezTo>
                <a:cubicBezTo>
                  <a:pt x="21835" y="57167"/>
                  <a:pt x="41795" y="58764"/>
                  <a:pt x="57493" y="60558"/>
                </a:cubicBezTo>
                <a:cubicBezTo>
                  <a:pt x="73279" y="62362"/>
                  <a:pt x="89298" y="61844"/>
                  <a:pt x="105158" y="60882"/>
                </a:cubicBezTo>
                <a:cubicBezTo>
                  <a:pt x="125660" y="59638"/>
                  <a:pt x="157482" y="50276"/>
                  <a:pt x="158336" y="29754"/>
                </a:cubicBezTo>
                <a:cubicBezTo>
                  <a:pt x="158620" y="22933"/>
                  <a:pt x="156399" y="13869"/>
                  <a:pt x="150230" y="10947"/>
                </a:cubicBezTo>
                <a:cubicBezTo>
                  <a:pt x="140017" y="6109"/>
                  <a:pt x="128254" y="5623"/>
                  <a:pt x="117156" y="3489"/>
                </a:cubicBezTo>
                <a:cubicBezTo>
                  <a:pt x="107059" y="1548"/>
                  <a:pt x="96605" y="2637"/>
                  <a:pt x="86352" y="1868"/>
                </a:cubicBezTo>
                <a:cubicBezTo>
                  <a:pt x="69538" y="607"/>
                  <a:pt x="52189" y="-1640"/>
                  <a:pt x="35768" y="2192"/>
                </a:cubicBezTo>
                <a:cubicBezTo>
                  <a:pt x="28377" y="3917"/>
                  <a:pt x="20507" y="5025"/>
                  <a:pt x="14043" y="9002"/>
                </a:cubicBezTo>
                <a:cubicBezTo>
                  <a:pt x="5849" y="14043"/>
                  <a:pt x="-2455" y="25547"/>
                  <a:pt x="748" y="34618"/>
                </a:cubicBezTo>
                <a:cubicBezTo>
                  <a:pt x="8217" y="55774"/>
                  <a:pt x="39445" y="60369"/>
                  <a:pt x="61708" y="63152"/>
                </a:cubicBezTo>
                <a:cubicBezTo>
                  <a:pt x="92043" y="66944"/>
                  <a:pt x="130198" y="71092"/>
                  <a:pt x="152500" y="50182"/>
                </a:cubicBezTo>
                <a:cubicBezTo>
                  <a:pt x="161822" y="41442"/>
                  <a:pt x="168060" y="20139"/>
                  <a:pt x="158012" y="12244"/>
                </a:cubicBezTo>
                <a:cubicBezTo>
                  <a:pt x="155373" y="10171"/>
                  <a:pt x="151540" y="10464"/>
                  <a:pt x="148284" y="9650"/>
                </a:cubicBezTo>
                <a:cubicBezTo>
                  <a:pt x="134411" y="6182"/>
                  <a:pt x="119783" y="6732"/>
                  <a:pt x="105483" y="6732"/>
                </a:cubicBezTo>
              </a:path>
            </a:pathLst>
          </a:custGeom>
          <a:noFill/>
          <a:ln cap="flat" cmpd="sng" w="9525">
            <a:solidFill>
              <a:srgbClr val="979CB8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0" name="Google Shape;90;p22"/>
          <p:cNvSpPr txBox="1"/>
          <p:nvPr/>
        </p:nvSpPr>
        <p:spPr>
          <a:xfrm>
            <a:off x="3181725" y="17804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Shadows Into Light"/>
                <a:ea typeface="Shadows Into Light"/>
                <a:cs typeface="Shadows Into Light"/>
                <a:sym typeface="Shadows Into Light"/>
              </a:rPr>
              <a:t>Additional Needfinding Results</a:t>
            </a:r>
            <a:endParaRPr b="1" sz="36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Met...</a:t>
            </a:r>
            <a:endParaRPr/>
          </a:p>
        </p:txBody>
      </p:sp>
      <p:sp>
        <p:nvSpPr>
          <p:cNvPr id="96" name="Google Shape;96;p23"/>
          <p:cNvSpPr txBox="1"/>
          <p:nvPr>
            <p:ph idx="1" type="body"/>
          </p:nvPr>
        </p:nvSpPr>
        <p:spPr>
          <a:xfrm>
            <a:off x="1027950" y="1918650"/>
            <a:ext cx="4926300" cy="40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Hunter, a business operations employee for a solar company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Has two Alexas and uses Siri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Experiments with commands but gets frustrated if they’re not intuitive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4325" y="2546637"/>
            <a:ext cx="2352978" cy="1764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idx="1" type="body"/>
          </p:nvPr>
        </p:nvSpPr>
        <p:spPr>
          <a:xfrm>
            <a:off x="1404600" y="2882400"/>
            <a:ext cx="6334800" cy="109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I bought a smart fan and thought I could say “Alexa, turn on fan,” but apparently it was called Dyson. Who knew?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- Hunter</a:t>
            </a:r>
            <a:endParaRPr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Met...</a:t>
            </a:r>
            <a:endParaRPr/>
          </a:p>
        </p:txBody>
      </p:sp>
      <p:sp>
        <p:nvSpPr>
          <p:cNvPr id="108" name="Google Shape;108;p25"/>
          <p:cNvSpPr txBox="1"/>
          <p:nvPr>
            <p:ph idx="1" type="body"/>
          </p:nvPr>
        </p:nvSpPr>
        <p:spPr>
          <a:xfrm>
            <a:off x="1027950" y="1918650"/>
            <a:ext cx="4468800" cy="40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Edwin, a Registered Nurse at Sequoia Hospital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Uses Voicera at work to contact his team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Gives daily reports to transcriptionists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9" name="Google Shape;10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6725" y="2347137"/>
            <a:ext cx="2884951" cy="216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/>
          <p:nvPr>
            <p:ph type="title"/>
          </p:nvPr>
        </p:nvSpPr>
        <p:spPr>
          <a:xfrm>
            <a:off x="1027950" y="689775"/>
            <a:ext cx="7088100" cy="91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Met...</a:t>
            </a:r>
            <a:endParaRPr/>
          </a:p>
        </p:txBody>
      </p:sp>
      <p:sp>
        <p:nvSpPr>
          <p:cNvPr id="115" name="Google Shape;115;p26"/>
          <p:cNvSpPr txBox="1"/>
          <p:nvPr>
            <p:ph idx="1" type="body"/>
          </p:nvPr>
        </p:nvSpPr>
        <p:spPr>
          <a:xfrm>
            <a:off x="1027950" y="1918650"/>
            <a:ext cx="4453800" cy="40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Therice, a PhD student in Electrical Engineering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Doesn’t feel the need to use VI</a:t>
            </a:r>
            <a:endParaRPr/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▧"/>
            </a:pPr>
            <a:r>
              <a:rPr lang="en"/>
              <a:t>Too many clicks to create an event in Google Calendar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1850" y="2347137"/>
            <a:ext cx="2884951" cy="2163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incul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